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410" r:id="rId2"/>
    <p:sldId id="442" r:id="rId3"/>
    <p:sldId id="443" r:id="rId4"/>
    <p:sldId id="444" r:id="rId5"/>
    <p:sldId id="445" r:id="rId6"/>
    <p:sldId id="446" r:id="rId7"/>
    <p:sldId id="447" r:id="rId8"/>
    <p:sldId id="448" r:id="rId9"/>
    <p:sldId id="449" r:id="rId10"/>
    <p:sldId id="441" r:id="rId11"/>
    <p:sldId id="450" r:id="rId1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smith" initials="s" lastIdx="1" clrIdx="0"/>
  <p:cmAuthor id="1" name="mdallas"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5CD1"/>
    <a:srgbClr val="201A85"/>
    <a:srgbClr val="FEF1CC"/>
    <a:srgbClr val="37FF91"/>
    <a:srgbClr val="FF3300"/>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3" autoAdjust="0"/>
    <p:restoredTop sz="94638" autoAdjust="0"/>
  </p:normalViewPr>
  <p:slideViewPr>
    <p:cSldViewPr snapToGrid="0">
      <p:cViewPr>
        <p:scale>
          <a:sx n="122" d="100"/>
          <a:sy n="122" d="100"/>
        </p:scale>
        <p:origin x="-35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4" d="100"/>
          <a:sy n="104" d="100"/>
        </p:scale>
        <p:origin x="-345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915" cy="464814"/>
          </a:xfrm>
          <a:prstGeom prst="rect">
            <a:avLst/>
          </a:prstGeom>
        </p:spPr>
        <p:txBody>
          <a:bodyPr vert="horz" lIns="92373" tIns="46186" rIns="92373" bIns="46186" rtlCol="0"/>
          <a:lstStyle>
            <a:lvl1pPr algn="l">
              <a:defRPr sz="1200"/>
            </a:lvl1pPr>
          </a:lstStyle>
          <a:p>
            <a:endParaRPr lang="en-US"/>
          </a:p>
        </p:txBody>
      </p:sp>
      <p:sp>
        <p:nvSpPr>
          <p:cNvPr id="3" name="Date Placeholder 2"/>
          <p:cNvSpPr>
            <a:spLocks noGrp="1"/>
          </p:cNvSpPr>
          <p:nvPr>
            <p:ph type="dt" sz="quarter" idx="1"/>
          </p:nvPr>
        </p:nvSpPr>
        <p:spPr>
          <a:xfrm>
            <a:off x="3978580" y="0"/>
            <a:ext cx="3042915" cy="464814"/>
          </a:xfrm>
          <a:prstGeom prst="rect">
            <a:avLst/>
          </a:prstGeom>
        </p:spPr>
        <p:txBody>
          <a:bodyPr vert="horz" lIns="92373" tIns="46186" rIns="92373" bIns="46186" rtlCol="0"/>
          <a:lstStyle>
            <a:lvl1pPr algn="r">
              <a:defRPr sz="1200"/>
            </a:lvl1pPr>
          </a:lstStyle>
          <a:p>
            <a:fld id="{A928D547-1AC6-42F2-9822-3B47044553E3}" type="datetimeFigureOut">
              <a:rPr lang="en-US" smtClean="0"/>
              <a:pPr/>
              <a:t>3/1/12</a:t>
            </a:fld>
            <a:endParaRPr lang="en-US"/>
          </a:p>
        </p:txBody>
      </p:sp>
      <p:sp>
        <p:nvSpPr>
          <p:cNvPr id="4" name="Footer Placeholder 3"/>
          <p:cNvSpPr>
            <a:spLocks noGrp="1"/>
          </p:cNvSpPr>
          <p:nvPr>
            <p:ph type="ftr" sz="quarter" idx="2"/>
          </p:nvPr>
        </p:nvSpPr>
        <p:spPr>
          <a:xfrm>
            <a:off x="0" y="8842684"/>
            <a:ext cx="3042915" cy="464814"/>
          </a:xfrm>
          <a:prstGeom prst="rect">
            <a:avLst/>
          </a:prstGeom>
        </p:spPr>
        <p:txBody>
          <a:bodyPr vert="horz" lIns="92373" tIns="46186" rIns="92373" bIns="46186" rtlCol="0" anchor="b"/>
          <a:lstStyle>
            <a:lvl1pPr algn="l">
              <a:defRPr sz="1200"/>
            </a:lvl1pPr>
          </a:lstStyle>
          <a:p>
            <a:endParaRPr lang="en-US"/>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2373" tIns="46186" rIns="92373" bIns="46186" rtlCol="0" anchor="b"/>
          <a:lstStyle>
            <a:lvl1pPr algn="r">
              <a:defRPr sz="1200"/>
            </a:lvl1pPr>
          </a:lstStyle>
          <a:p>
            <a:fld id="{0C9CC8EE-533D-4091-8CF6-2E592547CB2F}" type="slidenum">
              <a:rPr lang="en-US" smtClean="0"/>
              <a:pPr/>
              <a:t>‹#›</a:t>
            </a:fld>
            <a:endParaRPr lang="en-US"/>
          </a:p>
        </p:txBody>
      </p:sp>
    </p:spTree>
    <p:extLst>
      <p:ext uri="{BB962C8B-B14F-4D97-AF65-F5344CB8AC3E}">
        <p14:creationId xmlns:p14="http://schemas.microsoft.com/office/powerpoint/2010/main" val="169976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wrap="square" lIns="93712" tIns="46856" rIns="93712" bIns="46856" numCol="1" anchor="t" anchorCtr="0" compatLnSpc="1">
            <a:prstTxWarp prst="textNoShape">
              <a:avLst/>
            </a:prstTxWarp>
          </a:bodyPr>
          <a:lstStyle>
            <a:lvl1pPr>
              <a:defRPr sz="1200">
                <a:latin typeface="Calibri" pitchFamily="48" charset="0"/>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wrap="square" lIns="93712" tIns="46856" rIns="93712" bIns="46856" numCol="1" anchor="t" anchorCtr="0" compatLnSpc="1">
            <a:prstTxWarp prst="textNoShape">
              <a:avLst/>
            </a:prstTxWarp>
          </a:bodyPr>
          <a:lstStyle>
            <a:lvl1pPr algn="r">
              <a:defRPr sz="1200">
                <a:latin typeface="Calibri" pitchFamily="48" charset="0"/>
              </a:defRPr>
            </a:lvl1pPr>
          </a:lstStyle>
          <a:p>
            <a:pPr>
              <a:defRPr/>
            </a:pPr>
            <a:fld id="{44F7DDD0-A54B-42D0-9C89-378B2B3DDD96}" type="datetime1">
              <a:rPr lang="en-US"/>
              <a:pPr>
                <a:defRPr/>
              </a:pPr>
              <a:t>3/1/12</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wrap="square" lIns="93712" tIns="46856" rIns="93712" bIns="46856"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2310" y="4421824"/>
            <a:ext cx="5618480" cy="4189095"/>
          </a:xfrm>
          <a:prstGeom prst="rect">
            <a:avLst/>
          </a:prstGeom>
        </p:spPr>
        <p:txBody>
          <a:bodyPr vert="horz" wrap="square" lIns="93712" tIns="46856" rIns="93712" bIns="46856"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2029"/>
            <a:ext cx="3043343" cy="465455"/>
          </a:xfrm>
          <a:prstGeom prst="rect">
            <a:avLst/>
          </a:prstGeom>
        </p:spPr>
        <p:txBody>
          <a:bodyPr vert="horz" wrap="square" lIns="93712" tIns="46856" rIns="93712" bIns="46856" numCol="1" anchor="b" anchorCtr="0" compatLnSpc="1">
            <a:prstTxWarp prst="textNoShape">
              <a:avLst/>
            </a:prstTxWarp>
          </a:bodyPr>
          <a:lstStyle>
            <a:lvl1pPr>
              <a:defRPr sz="1200">
                <a:latin typeface="Calibri" pitchFamily="48" charset="0"/>
              </a:defRPr>
            </a:lvl1pPr>
          </a:lstStyle>
          <a:p>
            <a:pPr>
              <a:defRPr/>
            </a:pPr>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712" tIns="46856" rIns="93712" bIns="46856" numCol="1" anchor="b" anchorCtr="0" compatLnSpc="1">
            <a:prstTxWarp prst="textNoShape">
              <a:avLst/>
            </a:prstTxWarp>
          </a:bodyPr>
          <a:lstStyle>
            <a:lvl1pPr algn="r">
              <a:defRPr sz="1200">
                <a:latin typeface="Calibri" pitchFamily="48" charset="0"/>
              </a:defRPr>
            </a:lvl1pPr>
          </a:lstStyle>
          <a:p>
            <a:pPr>
              <a:defRPr/>
            </a:pPr>
            <a:fld id="{444602BB-28CC-4FD7-8B7F-2532843D6C82}" type="slidenum">
              <a:rPr lang="en-US"/>
              <a:pPr>
                <a:defRPr/>
              </a:pPr>
              <a:t>‹#›</a:t>
            </a:fld>
            <a:endParaRPr lang="en-US" dirty="0"/>
          </a:p>
        </p:txBody>
      </p:sp>
    </p:spTree>
    <p:extLst>
      <p:ext uri="{BB962C8B-B14F-4D97-AF65-F5344CB8AC3E}">
        <p14:creationId xmlns:p14="http://schemas.microsoft.com/office/powerpoint/2010/main" val="58250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3" charset="-128"/>
        <a:cs typeface="ＭＳ Ｐゴシック" pitchFamily="6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pPr defTabSz="939232"/>
            <a:fld id="{ED8016D6-828B-441A-9CBC-D4BE5CDA0693}" type="slidenum">
              <a:rPr lang="en-US" smtClean="0">
                <a:cs typeface="Arial" pitchFamily="34" charset="0"/>
              </a:rPr>
              <a:pPr defTabSz="939232"/>
              <a:t>1</a:t>
            </a:fld>
            <a:endParaRPr lang="en-US" dirty="0" smtClean="0">
              <a:cs typeface="Arial" pitchFamily="34" charset="0"/>
            </a:endParaRPr>
          </a:p>
        </p:txBody>
      </p:sp>
      <p:sp>
        <p:nvSpPr>
          <p:cNvPr id="48130" name="Rectangle 2"/>
          <p:cNvSpPr>
            <a:spLocks noGrp="1" noRot="1" noChangeAspect="1" noChangeArrowheads="1" noTextEdit="1"/>
          </p:cNvSpPr>
          <p:nvPr>
            <p:ph type="sldImg"/>
          </p:nvPr>
        </p:nvSpPr>
        <p:spPr>
          <a:xfrm>
            <a:off x="1190625" y="706438"/>
            <a:ext cx="4638675" cy="3479800"/>
          </a:xfrm>
          <a:ln w="12700" cap="flat">
            <a:solidFill>
              <a:schemeClr val="tx1"/>
            </a:solidFill>
          </a:ln>
        </p:spPr>
      </p:sp>
      <p:sp>
        <p:nvSpPr>
          <p:cNvPr id="48131" name="Rectangle 3"/>
          <p:cNvSpPr>
            <a:spLocks noGrp="1" noChangeArrowheads="1"/>
          </p:cNvSpPr>
          <p:nvPr>
            <p:ph type="body" idx="1"/>
          </p:nvPr>
        </p:nvSpPr>
        <p:spPr>
          <a:xfrm>
            <a:off x="937049" y="4421111"/>
            <a:ext cx="5147415" cy="4186077"/>
          </a:xfrm>
          <a:noFill/>
          <a:ln/>
        </p:spPr>
        <p:txBody>
          <a:bodyPr lIns="129288" tIns="62986" rIns="129288" bIns="62986"/>
          <a:lstStyle/>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4017" y="-1"/>
            <a:ext cx="6249982" cy="749565"/>
          </a:xfrm>
        </p:spPr>
        <p:txBody>
          <a:bodyPr/>
          <a:lstStyle>
            <a:lvl1pPr>
              <a:defRPr sz="4000" i="0">
                <a:solidFill>
                  <a:srgbClr val="0000FF"/>
                </a:solidFill>
                <a:latin typeface="Garamond"/>
                <a:cs typeface="Garamond"/>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914400"/>
            <a:ext cx="8305800" cy="5410200"/>
          </a:xfrm>
        </p:spPr>
        <p:txBody>
          <a:bodyPr/>
          <a:lstStyle>
            <a:lvl1pPr>
              <a:defRPr>
                <a:latin typeface="Times"/>
                <a:cs typeface="Times"/>
              </a:defRPr>
            </a:lvl1pPr>
            <a:lvl2pPr>
              <a:defRPr sz="2000">
                <a:latin typeface="Times"/>
                <a:cs typeface="Times"/>
              </a:defRPr>
            </a:lvl2pPr>
            <a:lvl3pPr>
              <a:defRPr sz="1800">
                <a:latin typeface="Times"/>
                <a:cs typeface="Times"/>
              </a:defRPr>
            </a:lvl3pPr>
            <a:lvl4pPr>
              <a:defRPr sz="1600">
                <a:latin typeface="Times"/>
                <a:cs typeface="Times"/>
              </a:defRPr>
            </a:lvl4pPr>
            <a:lvl5pPr>
              <a:buFont typeface="Arial" pitchFamily="34" charset="0"/>
              <a:buChar char="•"/>
              <a:defRPr sz="1400">
                <a:latin typeface="Times"/>
                <a:cs typeface="Time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smtClean="0">
                <a:solidFill>
                  <a:srgbClr val="FFFFFF"/>
                </a:solidFill>
              </a:rPr>
              <a:t>S.</a:t>
            </a:r>
            <a:r>
              <a:rPr lang="en-US" sz="800" i="1" baseline="0" dirty="0" smtClean="0">
                <a:solidFill>
                  <a:srgbClr val="FFFFFF"/>
                </a:solidFill>
              </a:rPr>
              <a:t> V. Benson</a:t>
            </a:r>
            <a:r>
              <a:rPr lang="en-US" sz="800" i="1" dirty="0" smtClean="0">
                <a:solidFill>
                  <a:srgbClr val="FFFFFF"/>
                </a:solidFill>
              </a:rPr>
              <a:t>, </a:t>
            </a:r>
            <a:r>
              <a:rPr lang="en-US" sz="800" i="1" dirty="0" smtClean="0">
                <a:solidFill>
                  <a:srgbClr val="FFFFFF"/>
                </a:solidFill>
              </a:rPr>
              <a:t>FLS 2012</a:t>
            </a:r>
            <a:endParaRPr lang="en-US" sz="800" dirty="0">
              <a:solidFill>
                <a:srgbClr val="FFFFFF"/>
              </a:solidFill>
            </a:endParaRPr>
          </a:p>
        </p:txBody>
      </p:sp>
      <p:pic>
        <p:nvPicPr>
          <p:cNvPr id="5" name="Picture 4" descr="work1:ICFA poster:ICFA_logo.jpg"/>
          <p:cNvPicPr/>
          <p:nvPr userDrawn="1"/>
        </p:nvPicPr>
        <p:blipFill>
          <a:blip r:embed="rId2" cstate="print"/>
          <a:srcRect/>
          <a:stretch>
            <a:fillRect/>
          </a:stretch>
        </p:blipFill>
        <p:spPr bwMode="auto">
          <a:xfrm>
            <a:off x="0" y="0"/>
            <a:ext cx="2873197" cy="80161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6214" y="0"/>
            <a:ext cx="5907786" cy="718333"/>
          </a:xfrm>
        </p:spPr>
        <p:txBody>
          <a:bodyPr/>
          <a:lstStyle>
            <a:lvl1pPr>
              <a:defRPr sz="4000">
                <a:solidFill>
                  <a:srgbClr val="0000FF"/>
                </a:solidFill>
                <a:latin typeface="Garamond"/>
              </a:defRPr>
            </a:lvl1pPr>
          </a:lstStyle>
          <a:p>
            <a:r>
              <a:rPr lang="en-US" dirty="0" smtClean="0"/>
              <a:t>Click to edit Master title style</a:t>
            </a:r>
            <a:endParaRPr lang="en-US" dirty="0"/>
          </a:p>
        </p:txBody>
      </p:sp>
      <p:sp>
        <p:nvSpPr>
          <p:cNvPr id="3"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smtClean="0">
                <a:solidFill>
                  <a:srgbClr val="FFFFFF"/>
                </a:solidFill>
              </a:rPr>
              <a:t>S.</a:t>
            </a:r>
            <a:r>
              <a:rPr lang="en-US" sz="800" i="1" baseline="0" dirty="0" smtClean="0">
                <a:solidFill>
                  <a:srgbClr val="FFFFFF"/>
                </a:solidFill>
              </a:rPr>
              <a:t> V. Benson</a:t>
            </a:r>
            <a:r>
              <a:rPr lang="en-US" sz="800" i="1" dirty="0" smtClean="0">
                <a:solidFill>
                  <a:srgbClr val="FFFFFF"/>
                </a:solidFill>
              </a:rPr>
              <a:t>, </a:t>
            </a:r>
            <a:r>
              <a:rPr lang="en-US" sz="800" i="1" dirty="0" smtClean="0">
                <a:solidFill>
                  <a:srgbClr val="FFFFFF"/>
                </a:solidFill>
              </a:rPr>
              <a:t>FLS 2012</a:t>
            </a:r>
            <a:endParaRPr lang="en-US" sz="800" dirty="0">
              <a:solidFill>
                <a:srgbClr val="FFFFFF"/>
              </a:solidFill>
            </a:endParaRPr>
          </a:p>
        </p:txBody>
      </p:sp>
      <p:pic>
        <p:nvPicPr>
          <p:cNvPr id="4" name="Picture 3" descr="work1:ICFA poster:ICFA_logo.jpg"/>
          <p:cNvPicPr/>
          <p:nvPr userDrawn="1"/>
        </p:nvPicPr>
        <p:blipFill>
          <a:blip r:embed="rId2" cstate="print"/>
          <a:srcRect/>
          <a:stretch>
            <a:fillRect/>
          </a:stretch>
        </p:blipFill>
        <p:spPr bwMode="auto">
          <a:xfrm>
            <a:off x="0" y="0"/>
            <a:ext cx="3184573" cy="79724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ctr" rtl="0" eaLnBrk="0" fontAlgn="base" hangingPunct="0">
        <a:spcBef>
          <a:spcPct val="0"/>
        </a:spcBef>
        <a:spcAft>
          <a:spcPct val="0"/>
        </a:spcAft>
        <a:defRPr sz="3600" b="1">
          <a:solidFill>
            <a:schemeClr val="tx2"/>
          </a:solidFill>
          <a:latin typeface="Arial" pitchFamily="34" charset="0"/>
          <a:ea typeface="ＭＳ Ｐゴシック" pitchFamily="63" charset="-128"/>
          <a:cs typeface="Arial" pitchFamily="34" charset="0"/>
        </a:defRPr>
      </a:lvl1pPr>
      <a:lvl2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2pPr>
      <a:lvl3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3pPr>
      <a:lvl4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4pPr>
      <a:lvl5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ＭＳ Ｐゴシック" pitchFamily="63" charset="-128"/>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3pPr>
      <a:lvl4pPr marL="16002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4pPr>
      <a:lvl5pPr marL="20574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r="7067"/>
          <a:stretch>
            <a:fillRect/>
          </a:stretch>
        </p:blipFill>
        <p:spPr bwMode="auto">
          <a:xfrm>
            <a:off x="0" y="2286000"/>
            <a:ext cx="9144000" cy="3857625"/>
          </a:xfrm>
          <a:prstGeom prst="rect">
            <a:avLst/>
          </a:prstGeom>
          <a:solidFill>
            <a:srgbClr val="3A764D"/>
          </a:solidFill>
          <a:ln w="9525">
            <a:noFill/>
            <a:miter lim="800000"/>
            <a:headEnd/>
            <a:tailEnd/>
          </a:ln>
        </p:spPr>
      </p:pic>
      <p:sp>
        <p:nvSpPr>
          <p:cNvPr id="47106" name="Rectangle 3"/>
          <p:cNvSpPr>
            <a:spLocks noChangeArrowheads="1"/>
          </p:cNvSpPr>
          <p:nvPr/>
        </p:nvSpPr>
        <p:spPr bwMode="auto">
          <a:xfrm>
            <a:off x="0" y="5763489"/>
            <a:ext cx="9144000" cy="643766"/>
          </a:xfrm>
          <a:prstGeom prst="rect">
            <a:avLst/>
          </a:prstGeom>
          <a:solidFill>
            <a:schemeClr val="bg1"/>
          </a:solidFill>
          <a:ln w="12700">
            <a:noFill/>
            <a:miter lim="800000"/>
            <a:headEnd/>
            <a:tailEnd/>
          </a:ln>
        </p:spPr>
        <p:txBody>
          <a:bodyPr lIns="90487" tIns="44450" rIns="90487" bIns="44450">
            <a:spAutoFit/>
          </a:bodyPr>
          <a:lstStyle/>
          <a:p>
            <a:pPr algn="ctr" eaLnBrk="0" hangingPunct="0"/>
            <a:endParaRPr lang="en-US" b="1" dirty="0" smtClean="0"/>
          </a:p>
          <a:p>
            <a:pPr algn="ctr" eaLnBrk="0" hangingPunct="0"/>
            <a:r>
              <a:rPr lang="en-US" b="1" dirty="0" smtClean="0"/>
              <a:t>March 5, 2012</a:t>
            </a:r>
            <a:endParaRPr lang="en-US" b="1" dirty="0"/>
          </a:p>
        </p:txBody>
      </p:sp>
      <p:sp>
        <p:nvSpPr>
          <p:cNvPr id="47107" name="Rectangle 4"/>
          <p:cNvSpPr>
            <a:spLocks noChangeArrowheads="1"/>
          </p:cNvSpPr>
          <p:nvPr/>
        </p:nvSpPr>
        <p:spPr bwMode="auto">
          <a:xfrm>
            <a:off x="0" y="1217222"/>
            <a:ext cx="9144000" cy="520655"/>
          </a:xfrm>
          <a:prstGeom prst="rect">
            <a:avLst/>
          </a:prstGeom>
          <a:solidFill>
            <a:schemeClr val="bg1"/>
          </a:solidFill>
          <a:ln w="12700">
            <a:noFill/>
            <a:miter lim="800000"/>
            <a:headEnd/>
            <a:tailEnd/>
          </a:ln>
        </p:spPr>
        <p:txBody>
          <a:bodyPr wrap="square" lIns="90487" tIns="44450" rIns="90487" bIns="44450">
            <a:spAutoFit/>
          </a:bodyPr>
          <a:lstStyle/>
          <a:p>
            <a:pPr algn="ctr" eaLnBrk="0" hangingPunct="0"/>
            <a:r>
              <a:rPr lang="en-US" sz="2800" b="1" dirty="0" smtClean="0"/>
              <a:t>Stephen Benson</a:t>
            </a:r>
            <a:endParaRPr lang="en-US" sz="2800" b="1" dirty="0" smtClean="0"/>
          </a:p>
        </p:txBody>
      </p:sp>
      <p:sp>
        <p:nvSpPr>
          <p:cNvPr id="7" name="Title 6"/>
          <p:cNvSpPr>
            <a:spLocks noGrp="1"/>
          </p:cNvSpPr>
          <p:nvPr>
            <p:ph type="title"/>
          </p:nvPr>
        </p:nvSpPr>
        <p:spPr>
          <a:xfrm>
            <a:off x="3185500" y="27710"/>
            <a:ext cx="5837202" cy="690623"/>
          </a:xfrm>
        </p:spPr>
        <p:txBody>
          <a:bodyPr/>
          <a:lstStyle/>
          <a:p>
            <a:r>
              <a:rPr lang="en-US" dirty="0" smtClean="0"/>
              <a:t>Some Logistics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Announcements/Reminders</a:t>
            </a:r>
            <a:endParaRPr lang="en-US" sz="3600" dirty="0"/>
          </a:p>
        </p:txBody>
      </p:sp>
      <p:sp>
        <p:nvSpPr>
          <p:cNvPr id="3" name="TextBox 2"/>
          <p:cNvSpPr txBox="1"/>
          <p:nvPr/>
        </p:nvSpPr>
        <p:spPr>
          <a:xfrm>
            <a:off x="643273" y="1040114"/>
            <a:ext cx="8012212" cy="6217086"/>
          </a:xfrm>
          <a:prstGeom prst="rect">
            <a:avLst/>
          </a:prstGeom>
          <a:noFill/>
        </p:spPr>
        <p:txBody>
          <a:bodyPr wrap="square" rtlCol="0">
            <a:spAutoFit/>
          </a:bodyPr>
          <a:lstStyle/>
          <a:p>
            <a:pPr marL="280988" indent="-280988">
              <a:lnSpc>
                <a:spcPct val="110000"/>
              </a:lnSpc>
              <a:buFont typeface="Arial" pitchFamily="34" charset="0"/>
              <a:buChar char="•"/>
            </a:pPr>
            <a:r>
              <a:rPr lang="en-US" sz="2000" b="1" dirty="0" smtClean="0">
                <a:latin typeface="Garamond"/>
                <a:cs typeface="Garamond"/>
              </a:rPr>
              <a:t>THIS IS A WORKSHOP, NOT A CONFERENCE.</a:t>
            </a:r>
            <a:r>
              <a:rPr lang="en-US" sz="2000" dirty="0" smtClean="0">
                <a:latin typeface="Garamond"/>
                <a:cs typeface="Garamond"/>
              </a:rPr>
              <a:t> </a:t>
            </a:r>
          </a:p>
          <a:p>
            <a:pPr marL="280988" indent="-280988">
              <a:lnSpc>
                <a:spcPct val="110000"/>
              </a:lnSpc>
              <a:buFont typeface="Arial" pitchFamily="34" charset="0"/>
              <a:buChar char="•"/>
            </a:pPr>
            <a:r>
              <a:rPr lang="en-US" sz="2000" dirty="0" smtClean="0">
                <a:latin typeface="Garamond"/>
                <a:cs typeface="Garamond"/>
              </a:rPr>
              <a:t>Working </a:t>
            </a:r>
            <a:r>
              <a:rPr lang="en-US" sz="2000" dirty="0">
                <a:latin typeface="Garamond"/>
                <a:cs typeface="Garamond"/>
              </a:rPr>
              <a:t>group leaders will provide a written summary of the group’s efforts for inclusion in the proceedings</a:t>
            </a:r>
            <a:r>
              <a:rPr lang="en-US" sz="2000" i="1" dirty="0" smtClean="0">
                <a:latin typeface="Garamond"/>
                <a:cs typeface="Garamond"/>
              </a:rPr>
              <a:t>.  They need your help doing this!</a:t>
            </a:r>
            <a:endParaRPr lang="en-US" sz="2000" i="1" dirty="0">
              <a:latin typeface="Garamond"/>
              <a:cs typeface="Garamond"/>
            </a:endParaRPr>
          </a:p>
          <a:p>
            <a:pPr marL="280988" indent="-280988">
              <a:lnSpc>
                <a:spcPct val="110000"/>
              </a:lnSpc>
              <a:buFont typeface="Arial" pitchFamily="34" charset="0"/>
              <a:buChar char="•"/>
            </a:pPr>
            <a:r>
              <a:rPr lang="en-US" sz="2000" dirty="0">
                <a:latin typeface="Garamond"/>
                <a:cs typeface="Garamond"/>
              </a:rPr>
              <a:t> We will keep copies of the slide presentations and will request your permission to share these with the other attendees via our website.   You may refuse permission though we would prefer that you just eliminate a few slides with any sensitive information and share the rest.</a:t>
            </a:r>
          </a:p>
          <a:p>
            <a:pPr marL="280988" indent="-280988">
              <a:lnSpc>
                <a:spcPct val="110000"/>
              </a:lnSpc>
              <a:buFont typeface="Arial" pitchFamily="34" charset="0"/>
              <a:buChar char="•"/>
            </a:pPr>
            <a:r>
              <a:rPr lang="en-US" sz="2000" dirty="0">
                <a:latin typeface="Garamond"/>
                <a:cs typeface="Garamond"/>
              </a:rPr>
              <a:t>A campus map is provided in your folder.  All meeting rooms are in this building.  If you want to float between groups that is OK. </a:t>
            </a:r>
          </a:p>
          <a:p>
            <a:pPr marL="280988" indent="-280988">
              <a:lnSpc>
                <a:spcPct val="110000"/>
              </a:lnSpc>
              <a:buFont typeface="Arial" pitchFamily="34" charset="0"/>
              <a:buChar char="•"/>
            </a:pPr>
            <a:r>
              <a:rPr lang="en-US" sz="2000" dirty="0" smtClean="0">
                <a:latin typeface="Garamond"/>
                <a:cs typeface="Garamond"/>
              </a:rPr>
              <a:t>ICFA </a:t>
            </a:r>
            <a:r>
              <a:rPr lang="en-US" sz="2000" dirty="0" smtClean="0">
                <a:latin typeface="Garamond"/>
                <a:cs typeface="Garamond"/>
              </a:rPr>
              <a:t>requires us to publish a conference proceedings.  All oral presenters are expected to provide a paper in camera-ready JACOW format by 3/9/12.  The link is on the conference website.  Please contact the publication desk if you have difficulty meeting that requirement.  </a:t>
            </a:r>
          </a:p>
          <a:p>
            <a:pPr marL="280988" indent="-280988">
              <a:lnSpc>
                <a:spcPct val="110000"/>
              </a:lnSpc>
              <a:buFont typeface="Arial" pitchFamily="34" charset="0"/>
              <a:buChar char="•"/>
            </a:pPr>
            <a:r>
              <a:rPr lang="en-US" sz="2000" dirty="0" smtClean="0">
                <a:solidFill>
                  <a:srgbClr val="C00000"/>
                </a:solidFill>
                <a:latin typeface="Garamond"/>
                <a:cs typeface="Garamond"/>
              </a:rPr>
              <a:t>Most important: Have fun, learn a lot, and, when we are finished, go home excited about the opportunity to contribute to an important field</a:t>
            </a:r>
          </a:p>
          <a:p>
            <a:endParaRPr lang="en-US" dirty="0" smtClean="0"/>
          </a:p>
          <a:p>
            <a:endParaRPr lang="en-US" dirty="0" smtClean="0"/>
          </a:p>
          <a:p>
            <a:r>
              <a:rPr lang="en-US" sz="1600" b="1" i="1" dirty="0" smtClean="0"/>
              <a:t>We gratefully acknowledge the financial support of SURA/JSA for this workshop</a:t>
            </a:r>
          </a:p>
          <a:p>
            <a:endParaRPr lang="en-US" sz="1600" b="1" i="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ebafCenter floorpl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
        <p:nvSpPr>
          <p:cNvPr id="2" name="Title 1"/>
          <p:cNvSpPr>
            <a:spLocks noGrp="1"/>
          </p:cNvSpPr>
          <p:nvPr>
            <p:ph type="title"/>
          </p:nvPr>
        </p:nvSpPr>
        <p:spPr/>
        <p:txBody>
          <a:bodyPr/>
          <a:lstStyle/>
          <a:p>
            <a:r>
              <a:rPr lang="en-US" dirty="0" smtClean="0"/>
              <a:t>CEBAF Center</a:t>
            </a:r>
            <a:endParaRPr lang="en-US" dirty="0"/>
          </a:p>
        </p:txBody>
      </p:sp>
      <p:cxnSp>
        <p:nvCxnSpPr>
          <p:cNvPr id="6" name="Straight Arrow Connector 5"/>
          <p:cNvCxnSpPr/>
          <p:nvPr/>
        </p:nvCxnSpPr>
        <p:spPr bwMode="auto">
          <a:xfrm flipH="1">
            <a:off x="4663739" y="1363792"/>
            <a:ext cx="31231" cy="91613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7" name="TextBox 6"/>
          <p:cNvSpPr txBox="1"/>
          <p:nvPr/>
        </p:nvSpPr>
        <p:spPr>
          <a:xfrm>
            <a:off x="4132823" y="947368"/>
            <a:ext cx="1374137" cy="369332"/>
          </a:xfrm>
          <a:prstGeom prst="rect">
            <a:avLst/>
          </a:prstGeom>
          <a:noFill/>
        </p:spPr>
        <p:txBody>
          <a:bodyPr wrap="square" rtlCol="0">
            <a:spAutoFit/>
          </a:bodyPr>
          <a:lstStyle/>
          <a:p>
            <a:r>
              <a:rPr lang="en-US" dirty="0" smtClean="0"/>
              <a:t>Auditorium</a:t>
            </a:r>
            <a:endParaRPr lang="en-US" dirty="0"/>
          </a:p>
        </p:txBody>
      </p:sp>
      <p:cxnSp>
        <p:nvCxnSpPr>
          <p:cNvPr id="9" name="Straight Arrow Connector 8"/>
          <p:cNvCxnSpPr/>
          <p:nvPr/>
        </p:nvCxnSpPr>
        <p:spPr bwMode="auto">
          <a:xfrm>
            <a:off x="2390578" y="2650950"/>
            <a:ext cx="1884234" cy="51012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1" name="TextBox 10"/>
          <p:cNvSpPr txBox="1"/>
          <p:nvPr/>
        </p:nvSpPr>
        <p:spPr>
          <a:xfrm>
            <a:off x="1238807" y="2467320"/>
            <a:ext cx="1165935" cy="369332"/>
          </a:xfrm>
          <a:prstGeom prst="rect">
            <a:avLst/>
          </a:prstGeom>
          <a:noFill/>
        </p:spPr>
        <p:txBody>
          <a:bodyPr wrap="square" rtlCol="0">
            <a:spAutoFit/>
          </a:bodyPr>
          <a:lstStyle/>
          <a:p>
            <a:r>
              <a:rPr lang="en-US" dirty="0" smtClean="0"/>
              <a:t>L102/104</a:t>
            </a:r>
            <a:endParaRPr lang="en-US" dirty="0"/>
          </a:p>
        </p:txBody>
      </p:sp>
      <p:cxnSp>
        <p:nvCxnSpPr>
          <p:cNvPr id="12" name="Straight Arrow Connector 11"/>
          <p:cNvCxnSpPr/>
          <p:nvPr/>
        </p:nvCxnSpPr>
        <p:spPr bwMode="auto">
          <a:xfrm flipH="1">
            <a:off x="5559011" y="3570845"/>
            <a:ext cx="1988335" cy="22903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5" name="TextBox 14"/>
          <p:cNvSpPr txBox="1"/>
          <p:nvPr/>
        </p:nvSpPr>
        <p:spPr>
          <a:xfrm>
            <a:off x="7620217" y="3352222"/>
            <a:ext cx="1020193" cy="369332"/>
          </a:xfrm>
          <a:prstGeom prst="rect">
            <a:avLst/>
          </a:prstGeom>
          <a:noFill/>
        </p:spPr>
        <p:txBody>
          <a:bodyPr wrap="square" rtlCol="0">
            <a:spAutoFit/>
          </a:bodyPr>
          <a:lstStyle/>
          <a:p>
            <a:r>
              <a:rPr lang="en-US" dirty="0" smtClean="0"/>
              <a:t>F-Wing</a:t>
            </a:r>
            <a:endParaRPr lang="en-US" dirty="0"/>
          </a:p>
        </p:txBody>
      </p:sp>
      <p:cxnSp>
        <p:nvCxnSpPr>
          <p:cNvPr id="16" name="Straight Arrow Connector 15"/>
          <p:cNvCxnSpPr>
            <a:stCxn id="18" idx="1"/>
          </p:cNvCxnSpPr>
          <p:nvPr/>
        </p:nvCxnSpPr>
        <p:spPr bwMode="auto">
          <a:xfrm flipH="1">
            <a:off x="4930652" y="2308434"/>
            <a:ext cx="2179470" cy="70688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8" name="TextBox 17"/>
          <p:cNvSpPr txBox="1"/>
          <p:nvPr/>
        </p:nvSpPr>
        <p:spPr>
          <a:xfrm>
            <a:off x="7110122" y="2123768"/>
            <a:ext cx="1238805" cy="369332"/>
          </a:xfrm>
          <a:prstGeom prst="rect">
            <a:avLst/>
          </a:prstGeom>
          <a:noFill/>
        </p:spPr>
        <p:txBody>
          <a:bodyPr wrap="square" rtlCol="0">
            <a:spAutoFit/>
          </a:bodyPr>
          <a:lstStyle/>
          <a:p>
            <a:r>
              <a:rPr lang="en-US" dirty="0" smtClean="0"/>
              <a:t>Cafeteria</a:t>
            </a:r>
            <a:endParaRPr lang="en-US" dirty="0"/>
          </a:p>
        </p:txBody>
      </p:sp>
      <p:cxnSp>
        <p:nvCxnSpPr>
          <p:cNvPr id="19" name="Straight Arrow Connector 18"/>
          <p:cNvCxnSpPr/>
          <p:nvPr/>
        </p:nvCxnSpPr>
        <p:spPr bwMode="auto">
          <a:xfrm flipH="1" flipV="1">
            <a:off x="3979578" y="4510694"/>
            <a:ext cx="434318" cy="98611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2" name="TextBox 21"/>
          <p:cNvSpPr txBox="1"/>
          <p:nvPr/>
        </p:nvSpPr>
        <p:spPr>
          <a:xfrm>
            <a:off x="4122412" y="5548864"/>
            <a:ext cx="780760" cy="369332"/>
          </a:xfrm>
          <a:prstGeom prst="rect">
            <a:avLst/>
          </a:prstGeom>
          <a:noFill/>
        </p:spPr>
        <p:txBody>
          <a:bodyPr wrap="square" rtlCol="0">
            <a:spAutoFit/>
          </a:bodyPr>
          <a:lstStyle/>
          <a:p>
            <a:r>
              <a:rPr lang="en-US" dirty="0" smtClean="0"/>
              <a:t>A110</a:t>
            </a:r>
            <a:endParaRPr lang="en-US" dirty="0"/>
          </a:p>
        </p:txBody>
      </p:sp>
      <p:cxnSp>
        <p:nvCxnSpPr>
          <p:cNvPr id="23" name="Straight Arrow Connector 22"/>
          <p:cNvCxnSpPr>
            <a:stCxn id="25" idx="3"/>
          </p:cNvCxnSpPr>
          <p:nvPr/>
        </p:nvCxnSpPr>
        <p:spPr bwMode="auto">
          <a:xfrm>
            <a:off x="1967514" y="1892008"/>
            <a:ext cx="2019567" cy="49202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5" name="TextBox 24"/>
          <p:cNvSpPr txBox="1"/>
          <p:nvPr/>
        </p:nvSpPr>
        <p:spPr>
          <a:xfrm>
            <a:off x="301892" y="1707342"/>
            <a:ext cx="1665622" cy="369332"/>
          </a:xfrm>
          <a:prstGeom prst="rect">
            <a:avLst/>
          </a:prstGeom>
          <a:noFill/>
        </p:spPr>
        <p:txBody>
          <a:bodyPr wrap="square" rtlCol="0">
            <a:spAutoFit/>
          </a:bodyPr>
          <a:lstStyle/>
          <a:p>
            <a:r>
              <a:rPr lang="en-US" dirty="0" smtClean="0"/>
              <a:t>L207(upstairs)</a:t>
            </a:r>
            <a:endParaRPr lang="en-US" dirty="0"/>
          </a:p>
        </p:txBody>
      </p:sp>
      <p:cxnSp>
        <p:nvCxnSpPr>
          <p:cNvPr id="37" name="Straight Arrow Connector 36"/>
          <p:cNvCxnSpPr/>
          <p:nvPr/>
        </p:nvCxnSpPr>
        <p:spPr bwMode="auto">
          <a:xfrm flipH="1">
            <a:off x="5228793" y="1707343"/>
            <a:ext cx="1277540" cy="74204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9" name="Straight Arrow Connector 38"/>
          <p:cNvCxnSpPr/>
          <p:nvPr/>
        </p:nvCxnSpPr>
        <p:spPr bwMode="auto">
          <a:xfrm flipH="1">
            <a:off x="4902327" y="1665700"/>
            <a:ext cx="1562365" cy="24898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41" name="TextBox 40"/>
          <p:cNvSpPr txBox="1"/>
          <p:nvPr/>
        </p:nvSpPr>
        <p:spPr>
          <a:xfrm>
            <a:off x="6527152" y="1478309"/>
            <a:ext cx="1176345" cy="369332"/>
          </a:xfrm>
          <a:prstGeom prst="rect">
            <a:avLst/>
          </a:prstGeom>
          <a:noFill/>
        </p:spPr>
        <p:txBody>
          <a:bodyPr wrap="square" rtlCol="0">
            <a:spAutoFit/>
          </a:bodyPr>
          <a:lstStyle/>
          <a:p>
            <a:r>
              <a:rPr lang="en-US" dirty="0" smtClean="0"/>
              <a:t>Fire Exits</a:t>
            </a:r>
            <a:endParaRPr lang="en-US" dirty="0"/>
          </a:p>
        </p:txBody>
      </p:sp>
    </p:spTree>
    <p:extLst>
      <p:ext uri="{BB962C8B-B14F-4D97-AF65-F5344CB8AC3E}">
        <p14:creationId xmlns:p14="http://schemas.microsoft.com/office/powerpoint/2010/main" val="1700631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Safety is Our Priority</a:t>
            </a:r>
            <a:endParaRPr lang="en-US" dirty="0"/>
          </a:p>
        </p:txBody>
      </p:sp>
      <p:sp>
        <p:nvSpPr>
          <p:cNvPr id="3" name="Content Placeholder 2"/>
          <p:cNvSpPr>
            <a:spLocks noGrp="1"/>
          </p:cNvSpPr>
          <p:nvPr>
            <p:ph idx="1"/>
          </p:nvPr>
        </p:nvSpPr>
        <p:spPr>
          <a:xfrm>
            <a:off x="489765" y="969944"/>
            <a:ext cx="8281094" cy="5434836"/>
          </a:xfrm>
        </p:spPr>
        <p:txBody>
          <a:bodyPr>
            <a:normAutofit fontScale="77500" lnSpcReduction="20000"/>
          </a:bodyPr>
          <a:lstStyle/>
          <a:p>
            <a:pPr algn="ctr">
              <a:lnSpc>
                <a:spcPct val="110000"/>
              </a:lnSpc>
              <a:buNone/>
            </a:pPr>
            <a:r>
              <a:rPr lang="en-US" sz="4000" b="1" dirty="0" smtClean="0">
                <a:latin typeface="Times New Roman" pitchFamily="18" charset="0"/>
                <a:cs typeface="Times New Roman" pitchFamily="18" charset="0"/>
              </a:rPr>
              <a:t>If a fire alarm sounds:</a:t>
            </a:r>
          </a:p>
          <a:p>
            <a:pPr algn="ctr">
              <a:lnSpc>
                <a:spcPct val="110000"/>
              </a:lnSpc>
              <a:buNone/>
            </a:pPr>
            <a:endParaRPr lang="en-US" sz="1000" b="1" dirty="0">
              <a:latin typeface="Times New Roman" pitchFamily="18" charset="0"/>
              <a:cs typeface="Times New Roman" pitchFamily="18" charset="0"/>
            </a:endParaRPr>
          </a:p>
          <a:p>
            <a:pPr>
              <a:lnSpc>
                <a:spcPct val="110000"/>
              </a:lnSpc>
            </a:pPr>
            <a:r>
              <a:rPr lang="en-US" sz="3300" dirty="0" smtClean="0">
                <a:latin typeface="Times New Roman" pitchFamily="18" charset="0"/>
                <a:cs typeface="Times New Roman" pitchFamily="18" charset="0"/>
              </a:rPr>
              <a:t>Proceed down the stairs</a:t>
            </a:r>
          </a:p>
          <a:p>
            <a:pPr>
              <a:lnSpc>
                <a:spcPct val="110000"/>
              </a:lnSpc>
            </a:pPr>
            <a:r>
              <a:rPr lang="en-US" sz="3300" dirty="0" smtClean="0">
                <a:latin typeface="Times New Roman" pitchFamily="18" charset="0"/>
                <a:cs typeface="Times New Roman" pitchFamily="18" charset="0"/>
              </a:rPr>
              <a:t>Take the nearest exit</a:t>
            </a:r>
          </a:p>
          <a:p>
            <a:pPr lvl="1">
              <a:lnSpc>
                <a:spcPct val="110000"/>
              </a:lnSpc>
            </a:pPr>
            <a:r>
              <a:rPr lang="en-US" sz="3300" dirty="0" smtClean="0">
                <a:latin typeface="Times New Roman" pitchFamily="18" charset="0"/>
                <a:cs typeface="Times New Roman" pitchFamily="18" charset="0"/>
              </a:rPr>
              <a:t>If you exit to the right, please turn left into the lobby &amp; exit the building through the double glass doors</a:t>
            </a:r>
          </a:p>
          <a:p>
            <a:pPr lvl="1">
              <a:lnSpc>
                <a:spcPct val="110000"/>
              </a:lnSpc>
            </a:pPr>
            <a:r>
              <a:rPr lang="en-US" sz="3300" dirty="0" smtClean="0">
                <a:latin typeface="Times New Roman" pitchFamily="18" charset="0"/>
                <a:cs typeface="Times New Roman" pitchFamily="18" charset="0"/>
              </a:rPr>
              <a:t>If you exit to the left, you will be outside</a:t>
            </a:r>
          </a:p>
          <a:p>
            <a:pPr>
              <a:lnSpc>
                <a:spcPct val="110000"/>
              </a:lnSpc>
            </a:pPr>
            <a:r>
              <a:rPr lang="en-US" sz="3300" dirty="0" smtClean="0">
                <a:latin typeface="Times New Roman" pitchFamily="18" charset="0"/>
                <a:cs typeface="Times New Roman" pitchFamily="18" charset="0"/>
              </a:rPr>
              <a:t>Muster in the parking lot</a:t>
            </a:r>
          </a:p>
          <a:p>
            <a:pPr>
              <a:lnSpc>
                <a:spcPct val="110000"/>
              </a:lnSpc>
            </a:pPr>
            <a:r>
              <a:rPr lang="en-US" sz="3300" dirty="0" smtClean="0">
                <a:latin typeface="Times New Roman" pitchFamily="18" charset="0"/>
                <a:cs typeface="Times New Roman" pitchFamily="18" charset="0"/>
              </a:rPr>
              <a:t>Stay clear of the building until instructed to </a:t>
            </a:r>
            <a:r>
              <a:rPr lang="en-US" sz="3300" dirty="0" smtClean="0">
                <a:latin typeface="Times New Roman" pitchFamily="18" charset="0"/>
                <a:cs typeface="Times New Roman" pitchFamily="18" charset="0"/>
              </a:rPr>
              <a:t>return</a:t>
            </a:r>
          </a:p>
          <a:p>
            <a:pPr marL="0" indent="0" algn="ctr">
              <a:lnSpc>
                <a:spcPct val="110000"/>
              </a:lnSpc>
              <a:buNone/>
            </a:pPr>
            <a:r>
              <a:rPr lang="en-US" sz="3300" b="1" dirty="0" smtClean="0">
                <a:latin typeface="Times New Roman" pitchFamily="18" charset="0"/>
                <a:cs typeface="Times New Roman" pitchFamily="18" charset="0"/>
              </a:rPr>
              <a:t>Other Safety Issues</a:t>
            </a:r>
            <a:endParaRPr lang="en-US" sz="3300" b="1" dirty="0" smtClean="0">
              <a:latin typeface="Times New Roman" pitchFamily="18" charset="0"/>
              <a:cs typeface="Times New Roman" pitchFamily="18" charset="0"/>
            </a:endParaRPr>
          </a:p>
          <a:p>
            <a:pPr>
              <a:lnSpc>
                <a:spcPct val="110000"/>
              </a:lnSpc>
            </a:pPr>
            <a:r>
              <a:rPr lang="en-US" sz="3300" dirty="0" smtClean="0">
                <a:latin typeface="Times New Roman" pitchFamily="18" charset="0"/>
                <a:cs typeface="Times New Roman" pitchFamily="18" charset="0"/>
              </a:rPr>
              <a:t>SRF Institute is being upgraded.  Stay away from construction zones</a:t>
            </a:r>
          </a:p>
          <a:p>
            <a:pPr>
              <a:lnSpc>
                <a:spcPct val="110000"/>
              </a:lnSpc>
            </a:pPr>
            <a:r>
              <a:rPr lang="en-US" sz="3300" dirty="0" smtClean="0">
                <a:latin typeface="Times New Roman" pitchFamily="18" charset="0"/>
                <a:cs typeface="Times New Roman" pitchFamily="18" charset="0"/>
              </a:rPr>
              <a:t>No passing on site (and watch for deer)</a:t>
            </a:r>
            <a:endParaRPr lang="en-US" sz="33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356402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016" y="13187"/>
            <a:ext cx="6249983" cy="705146"/>
          </a:xfrm>
        </p:spPr>
        <p:txBody>
          <a:bodyPr>
            <a:normAutofit/>
          </a:bodyPr>
          <a:lstStyle/>
          <a:p>
            <a:r>
              <a:rPr lang="en-US" dirty="0" smtClean="0"/>
              <a:t>Plenary Speakers</a:t>
            </a:r>
            <a:endParaRPr lang="en-US" dirty="0"/>
          </a:p>
        </p:txBody>
      </p:sp>
      <p:sp>
        <p:nvSpPr>
          <p:cNvPr id="3" name="Content Placeholder 2"/>
          <p:cNvSpPr>
            <a:spLocks noGrp="1"/>
          </p:cNvSpPr>
          <p:nvPr>
            <p:ph idx="1"/>
          </p:nvPr>
        </p:nvSpPr>
        <p:spPr>
          <a:xfrm>
            <a:off x="435490" y="1503344"/>
            <a:ext cx="8229600" cy="4221163"/>
          </a:xfrm>
        </p:spPr>
        <p:txBody>
          <a:bodyPr>
            <a:normAutofit/>
          </a:bodyPr>
          <a:lstStyle/>
          <a:p>
            <a:pPr algn="ctr">
              <a:buNone/>
            </a:pPr>
            <a:endParaRPr lang="en-US" sz="1600" dirty="0" smtClean="0">
              <a:latin typeface="Times New Roman" pitchFamily="18" charset="0"/>
              <a:cs typeface="Times New Roman" pitchFamily="18" charset="0"/>
            </a:endParaRPr>
          </a:p>
          <a:p>
            <a:pPr algn="ctr">
              <a:buNone/>
            </a:pPr>
            <a:r>
              <a:rPr lang="en-US" sz="4400" dirty="0" smtClean="0">
                <a:latin typeface="Times New Roman" pitchFamily="18" charset="0"/>
                <a:cs typeface="Times New Roman" pitchFamily="18" charset="0"/>
              </a:rPr>
              <a:t>If your talk has not been uploaded to the </a:t>
            </a:r>
            <a:r>
              <a:rPr lang="en-US" sz="4400" dirty="0" smtClean="0">
                <a:latin typeface="Times New Roman" pitchFamily="18" charset="0"/>
                <a:cs typeface="Times New Roman" pitchFamily="18" charset="0"/>
              </a:rPr>
              <a:t>FLS12 </a:t>
            </a:r>
            <a:r>
              <a:rPr lang="en-US" sz="4400" dirty="0" smtClean="0">
                <a:latin typeface="Times New Roman" pitchFamily="18" charset="0"/>
                <a:cs typeface="Times New Roman" pitchFamily="18" charset="0"/>
              </a:rPr>
              <a:t>SPMS</a:t>
            </a:r>
          </a:p>
          <a:p>
            <a:pPr algn="ctr">
              <a:buNone/>
            </a:pPr>
            <a:r>
              <a:rPr lang="en-US" sz="10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  please see Todd or Fay for assistance </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7093823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196" y="-1"/>
            <a:ext cx="6270803" cy="718333"/>
          </a:xfrm>
        </p:spPr>
        <p:txBody>
          <a:bodyPr>
            <a:normAutofit/>
          </a:bodyPr>
          <a:lstStyle/>
          <a:p>
            <a:r>
              <a:rPr lang="en-US" dirty="0" smtClean="0"/>
              <a:t>Working Group Speakers</a:t>
            </a:r>
            <a:endParaRPr lang="en-US" dirty="0"/>
          </a:p>
        </p:txBody>
      </p:sp>
      <p:sp>
        <p:nvSpPr>
          <p:cNvPr id="3" name="Content Placeholder 2"/>
          <p:cNvSpPr>
            <a:spLocks noGrp="1"/>
          </p:cNvSpPr>
          <p:nvPr>
            <p:ph idx="1"/>
          </p:nvPr>
        </p:nvSpPr>
        <p:spPr>
          <a:xfrm>
            <a:off x="457200" y="1738430"/>
            <a:ext cx="8229600" cy="4221163"/>
          </a:xfrm>
        </p:spPr>
        <p:txBody>
          <a:bodyPr>
            <a:noAutofit/>
          </a:bodyPr>
          <a:lstStyle/>
          <a:p>
            <a:pPr algn="ctr">
              <a:buNone/>
            </a:pPr>
            <a:r>
              <a:rPr lang="en-US" sz="4000" dirty="0" smtClean="0">
                <a:latin typeface="Times New Roman" pitchFamily="18" charset="0"/>
                <a:cs typeface="Times New Roman" pitchFamily="18" charset="0"/>
              </a:rPr>
              <a:t>Please pre-load your talk</a:t>
            </a:r>
          </a:p>
          <a:p>
            <a:pPr algn="ctr">
              <a:buNone/>
            </a:pPr>
            <a:r>
              <a:rPr lang="en-US" sz="4000" dirty="0" smtClean="0">
                <a:latin typeface="Times New Roman" pitchFamily="18" charset="0"/>
                <a:cs typeface="Times New Roman" pitchFamily="18" charset="0"/>
              </a:rPr>
              <a:t>during break prior to your </a:t>
            </a:r>
            <a:r>
              <a:rPr lang="en-US" sz="4000" dirty="0" smtClean="0">
                <a:latin typeface="Times New Roman" pitchFamily="18" charset="0"/>
                <a:cs typeface="Times New Roman" pitchFamily="18" charset="0"/>
              </a:rPr>
              <a:t>presentation at the latest</a:t>
            </a:r>
            <a:endParaRPr lang="en-US" sz="4000" dirty="0" smtClean="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pPr algn="ctr">
              <a:buNone/>
            </a:pPr>
            <a:r>
              <a:rPr lang="en-US" sz="4400" dirty="0" smtClean="0">
                <a:latin typeface="Times New Roman" pitchFamily="18" charset="0"/>
                <a:cs typeface="Times New Roman" pitchFamily="18" charset="0"/>
              </a:rPr>
              <a:t>See your Working Group </a:t>
            </a:r>
            <a:r>
              <a:rPr lang="en-US" sz="4400" dirty="0" smtClean="0">
                <a:latin typeface="Times New Roman" pitchFamily="18" charset="0"/>
                <a:cs typeface="Times New Roman" pitchFamily="18" charset="0"/>
              </a:rPr>
              <a:t>Convener</a:t>
            </a:r>
            <a:endParaRPr lang="en-US" sz="4400" dirty="0" smtClean="0">
              <a:latin typeface="Times New Roman" pitchFamily="18" charset="0"/>
              <a:cs typeface="Times New Roman" pitchFamily="18" charset="0"/>
            </a:endParaRPr>
          </a:p>
          <a:p>
            <a:pPr algn="ctr">
              <a:buNone/>
            </a:pPr>
            <a:r>
              <a:rPr lang="en-US" sz="4400" dirty="0" smtClean="0">
                <a:latin typeface="Times New Roman" pitchFamily="18" charset="0"/>
                <a:cs typeface="Times New Roman" pitchFamily="18" charset="0"/>
              </a:rPr>
              <a:t>for assistance</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4014940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25963"/>
          </a:xfrm>
        </p:spPr>
        <p:txBody>
          <a:bodyPr>
            <a:normAutofit fontScale="92500" lnSpcReduction="10000"/>
          </a:bodyPr>
          <a:lstStyle/>
          <a:p>
            <a:pPr algn="ctr">
              <a:buNone/>
            </a:pPr>
            <a:r>
              <a:rPr lang="en-US" sz="7200" smtClean="0">
                <a:latin typeface="Times New Roman" pitchFamily="18" charset="0"/>
                <a:cs typeface="Times New Roman" pitchFamily="18" charset="0"/>
              </a:rPr>
              <a:t>Wireless </a:t>
            </a:r>
            <a:r>
              <a:rPr lang="en-US" sz="7200" dirty="0" smtClean="0">
                <a:latin typeface="Times New Roman" pitchFamily="18" charset="0"/>
                <a:cs typeface="Times New Roman" pitchFamily="18" charset="0"/>
              </a:rPr>
              <a:t>n</a:t>
            </a:r>
            <a:r>
              <a:rPr lang="en-US" sz="7200" smtClean="0">
                <a:latin typeface="Times New Roman" pitchFamily="18" charset="0"/>
                <a:cs typeface="Times New Roman" pitchFamily="18" charset="0"/>
              </a:rPr>
              <a:t>etwork </a:t>
            </a:r>
            <a:r>
              <a:rPr lang="en-US" sz="7200" dirty="0" smtClean="0">
                <a:latin typeface="Times New Roman" pitchFamily="18" charset="0"/>
                <a:cs typeface="Times New Roman" pitchFamily="18" charset="0"/>
              </a:rPr>
              <a:t>is available</a:t>
            </a:r>
          </a:p>
          <a:p>
            <a:pPr algn="ctr">
              <a:buNone/>
            </a:pPr>
            <a:r>
              <a:rPr lang="en-US" sz="4300" dirty="0" smtClean="0">
                <a:latin typeface="Times New Roman" pitchFamily="18" charset="0"/>
                <a:cs typeface="Times New Roman" pitchFamily="18" charset="0"/>
              </a:rPr>
              <a:t>throughout this building</a:t>
            </a:r>
          </a:p>
          <a:p>
            <a:pPr>
              <a:buNone/>
            </a:pPr>
            <a:endParaRPr lang="en-US" sz="1200" dirty="0">
              <a:latin typeface="Times New Roman" pitchFamily="18" charset="0"/>
              <a:cs typeface="Times New Roman" pitchFamily="18" charset="0"/>
            </a:endParaRPr>
          </a:p>
          <a:p>
            <a:pPr algn="ctr">
              <a:buNone/>
            </a:pPr>
            <a:r>
              <a:rPr lang="en-US" sz="5400" dirty="0" smtClean="0">
                <a:latin typeface="Times New Roman" pitchFamily="18" charset="0"/>
                <a:cs typeface="Times New Roman" pitchFamily="18" charset="0"/>
              </a:rPr>
              <a:t>Instructions in</a:t>
            </a:r>
          </a:p>
          <a:p>
            <a:pPr algn="ctr">
              <a:buNone/>
            </a:pPr>
            <a:r>
              <a:rPr lang="en-US" sz="5400" dirty="0" smtClean="0">
                <a:latin typeface="Times New Roman" pitchFamily="18" charset="0"/>
                <a:cs typeface="Times New Roman" pitchFamily="18" charset="0"/>
              </a:rPr>
              <a:t>your registration packet</a:t>
            </a:r>
          </a:p>
          <a:p>
            <a:pPr>
              <a:buNone/>
            </a:pPr>
            <a:endParaRPr lang="en-US" dirty="0"/>
          </a:p>
        </p:txBody>
      </p:sp>
    </p:spTree>
    <p:extLst>
      <p:ext uri="{BB962C8B-B14F-4D97-AF65-F5344CB8AC3E}">
        <p14:creationId xmlns:p14="http://schemas.microsoft.com/office/powerpoint/2010/main" val="2189646496"/>
      </p:ext>
    </p:extLst>
  </p:cSld>
  <p:clrMapOvr>
    <a:masterClrMapping/>
  </p:clrMapOvr>
  <p:transition xmlns:p14="http://schemas.microsoft.com/office/powerpoint/2010/main" advClick="0" advTm="10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04800"/>
          </a:xfrm>
        </p:spPr>
        <p:txBody>
          <a:bodyPr>
            <a:normAutofit fontScale="90000"/>
          </a:bodyPr>
          <a:lstStyle/>
          <a:p>
            <a:r>
              <a:rPr lang="en-US" dirty="0" smtClean="0">
                <a:latin typeface="Times New Roman" pitchFamily="18" charset="0"/>
                <a:ea typeface="Arial Unicode MS" pitchFamily="34" charset="-128"/>
                <a:cs typeface="Times New Roman" pitchFamily="18" charset="0"/>
              </a:rPr>
              <a:t> </a:t>
            </a:r>
            <a:endParaRPr lang="en-US" dirty="0">
              <a:latin typeface="Times New Roman" pitchFamily="18" charset="0"/>
              <a:ea typeface="Arial Unicode MS" pitchFamily="34" charset="-128"/>
              <a:cs typeface="Times New Roman" pitchFamily="18" charset="0"/>
            </a:endParaRPr>
          </a:p>
        </p:txBody>
      </p:sp>
      <p:sp>
        <p:nvSpPr>
          <p:cNvPr id="3" name="Content Placeholder 2"/>
          <p:cNvSpPr>
            <a:spLocks noGrp="1"/>
          </p:cNvSpPr>
          <p:nvPr>
            <p:ph idx="1"/>
          </p:nvPr>
        </p:nvSpPr>
        <p:spPr>
          <a:xfrm>
            <a:off x="457200" y="914400"/>
            <a:ext cx="8229600" cy="5211763"/>
          </a:xfrm>
        </p:spPr>
        <p:txBody>
          <a:bodyPr/>
          <a:lstStyle/>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5400" dirty="0" smtClean="0">
                <a:latin typeface="Times New Roman" pitchFamily="18" charset="0"/>
                <a:cs typeface="Times New Roman" pitchFamily="18" charset="0"/>
              </a:rPr>
              <a:t>Lunch is on your own</a:t>
            </a:r>
            <a:endParaRPr lang="en-US" sz="4400" dirty="0" smtClean="0">
              <a:latin typeface="Times New Roman" pitchFamily="18" charset="0"/>
              <a:cs typeface="Times New Roman" pitchFamily="18" charset="0"/>
            </a:endParaRPr>
          </a:p>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4400" dirty="0" err="1" smtClean="0">
                <a:latin typeface="Times New Roman" pitchFamily="18" charset="0"/>
                <a:cs typeface="Times New Roman" pitchFamily="18" charset="0"/>
              </a:rPr>
              <a:t>JLab</a:t>
            </a:r>
            <a:r>
              <a:rPr lang="en-US" sz="4400" dirty="0" smtClean="0">
                <a:latin typeface="Times New Roman" pitchFamily="18" charset="0"/>
                <a:cs typeface="Times New Roman" pitchFamily="18" charset="0"/>
              </a:rPr>
              <a:t> Quark Café hours</a:t>
            </a:r>
          </a:p>
          <a:p>
            <a:pPr marL="0" indent="0" algn="ctr">
              <a:spcBef>
                <a:spcPts val="0"/>
              </a:spcBef>
              <a:buNone/>
            </a:pPr>
            <a:endParaRPr lang="en-US" sz="2400" dirty="0" smtClean="0">
              <a:latin typeface="Times New Roman" pitchFamily="18" charset="0"/>
              <a:cs typeface="Times New Roman" pitchFamily="18" charset="0"/>
            </a:endParaRPr>
          </a:p>
          <a:p>
            <a:pPr marL="0" indent="0" algn="ctr">
              <a:spcBef>
                <a:spcPts val="0"/>
              </a:spcBef>
              <a:buNone/>
            </a:pPr>
            <a:r>
              <a:rPr lang="en-US" sz="4400" dirty="0" smtClean="0">
                <a:latin typeface="Times New Roman" pitchFamily="18" charset="0"/>
                <a:cs typeface="Times New Roman" pitchFamily="18" charset="0"/>
              </a:rPr>
              <a:t>11:30am to 1:30pm lunch</a:t>
            </a:r>
          </a:p>
          <a:p>
            <a:pPr marL="0" indent="0" algn="ctr">
              <a:spcBef>
                <a:spcPts val="0"/>
              </a:spcBef>
              <a:buNone/>
            </a:pPr>
            <a:r>
              <a:rPr lang="en-US" sz="4400" dirty="0" smtClean="0">
                <a:latin typeface="Times New Roman" pitchFamily="18" charset="0"/>
                <a:cs typeface="Times New Roman" pitchFamily="18" charset="0"/>
              </a:rPr>
              <a:t>1:30 to 2pm snacks/</a:t>
            </a:r>
            <a:r>
              <a:rPr lang="en-US" sz="4400" dirty="0" smtClean="0">
                <a:latin typeface="Times New Roman" pitchFamily="18" charset="0"/>
                <a:cs typeface="Times New Roman" pitchFamily="18" charset="0"/>
              </a:rPr>
              <a:t>beverages</a:t>
            </a:r>
          </a:p>
          <a:p>
            <a:pPr marL="0" indent="0" algn="ctr">
              <a:spcBef>
                <a:spcPts val="0"/>
              </a:spcBef>
              <a:buNone/>
            </a:pPr>
            <a:r>
              <a:rPr lang="en-US" sz="4400" dirty="0" smtClean="0">
                <a:latin typeface="Times New Roman" pitchFamily="18" charset="0"/>
                <a:cs typeface="Times New Roman" pitchFamily="18" charset="0"/>
              </a:rPr>
              <a:t>Also open for breakfast</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48777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592" y="0"/>
            <a:ext cx="4787065" cy="727323"/>
          </a:xfrm>
        </p:spPr>
        <p:txBody>
          <a:bodyPr>
            <a:normAutofit/>
          </a:bodyPr>
          <a:lstStyle/>
          <a:p>
            <a:r>
              <a:rPr lang="en-US" dirty="0" err="1" smtClean="0"/>
              <a:t>JLab</a:t>
            </a:r>
            <a:r>
              <a:rPr lang="en-US" dirty="0" smtClean="0"/>
              <a:t> </a:t>
            </a:r>
            <a:r>
              <a:rPr lang="en-US" dirty="0" smtClean="0"/>
              <a:t>FEL Tour</a:t>
            </a:r>
            <a:endParaRPr lang="en-US" dirty="0"/>
          </a:p>
        </p:txBody>
      </p:sp>
      <p:sp>
        <p:nvSpPr>
          <p:cNvPr id="3" name="Content Placeholder 2"/>
          <p:cNvSpPr>
            <a:spLocks noGrp="1"/>
          </p:cNvSpPr>
          <p:nvPr>
            <p:ph idx="1"/>
          </p:nvPr>
        </p:nvSpPr>
        <p:spPr>
          <a:xfrm>
            <a:off x="489319" y="1392621"/>
            <a:ext cx="8234371" cy="4208296"/>
          </a:xfrm>
        </p:spPr>
        <p:txBody>
          <a:bodyPr>
            <a:normAutofit fontScale="92500" lnSpcReduction="10000"/>
          </a:bodyPr>
          <a:lstStyle/>
          <a:p>
            <a:pPr marL="0" indent="0" algn="ctr">
              <a:buNone/>
            </a:pPr>
            <a:r>
              <a:rPr lang="en-US" sz="5400" dirty="0" smtClean="0">
                <a:latin typeface="Times New Roman" pitchFamily="18" charset="0"/>
                <a:cs typeface="Times New Roman" pitchFamily="18" charset="0"/>
              </a:rPr>
              <a:t>Wednesday March 7</a:t>
            </a:r>
          </a:p>
          <a:p>
            <a:pPr marL="0" indent="0" algn="ctr">
              <a:buNone/>
            </a:pPr>
            <a:r>
              <a:rPr lang="en-US" sz="4400" dirty="0" smtClean="0">
                <a:latin typeface="Times New Roman" pitchFamily="18" charset="0"/>
                <a:cs typeface="Times New Roman" pitchFamily="18" charset="0"/>
              </a:rPr>
              <a:t>15:15 to 17:30</a:t>
            </a:r>
          </a:p>
          <a:p>
            <a:pPr marL="0" indent="0">
              <a:buNone/>
            </a:pPr>
            <a:endParaRPr lang="en-US" sz="1200" dirty="0" smtClean="0">
              <a:latin typeface="Times New Roman" pitchFamily="18" charset="0"/>
              <a:cs typeface="Times New Roman" pitchFamily="18" charset="0"/>
            </a:endParaRPr>
          </a:p>
          <a:p>
            <a:pPr marL="0" indent="0" algn="ctr">
              <a:buNone/>
            </a:pPr>
            <a:r>
              <a:rPr lang="en-US" sz="4400" dirty="0" smtClean="0">
                <a:latin typeface="Times New Roman" pitchFamily="18" charset="0"/>
                <a:cs typeface="Times New Roman" pitchFamily="18" charset="0"/>
              </a:rPr>
              <a:t>If you have signed up, </a:t>
            </a:r>
            <a:br>
              <a:rPr lang="en-US"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please report to the atrium near the entrance at 3 p.m. Wednesday to fill out paperwork.</a:t>
            </a:r>
            <a:endParaRPr lang="en-US" sz="4400" dirty="0" smtClean="0">
              <a:latin typeface="Times New Roman" pitchFamily="18" charset="0"/>
              <a:cs typeface="Times New Roman" pitchFamily="18" charset="0"/>
            </a:endParaRPr>
          </a:p>
          <a:p>
            <a:pPr marL="0" indent="0" algn="ctr">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0107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606" y="0"/>
            <a:ext cx="6260393" cy="707923"/>
          </a:xfrm>
        </p:spPr>
        <p:txBody>
          <a:bodyPr>
            <a:normAutofit/>
          </a:bodyPr>
          <a:lstStyle/>
          <a:p>
            <a:r>
              <a:rPr lang="en-US" dirty="0" smtClean="0"/>
              <a:t>FLS Group Photo</a:t>
            </a:r>
            <a:endParaRPr lang="en-US" dirty="0"/>
          </a:p>
        </p:txBody>
      </p:sp>
      <p:sp>
        <p:nvSpPr>
          <p:cNvPr id="3" name="Content Placeholder 2"/>
          <p:cNvSpPr>
            <a:spLocks noGrp="1"/>
          </p:cNvSpPr>
          <p:nvPr>
            <p:ph idx="1"/>
          </p:nvPr>
        </p:nvSpPr>
        <p:spPr>
          <a:xfrm>
            <a:off x="489980" y="1432933"/>
            <a:ext cx="8305800" cy="4140099"/>
          </a:xfrm>
        </p:spPr>
        <p:txBody>
          <a:bodyPr>
            <a:normAutofit lnSpcReduction="10000"/>
          </a:bodyPr>
          <a:lstStyle/>
          <a:p>
            <a:pPr indent="0" algn="ctr">
              <a:buNone/>
            </a:pPr>
            <a:endParaRPr lang="en-US" sz="2400" dirty="0" smtClean="0">
              <a:latin typeface="Times New Roman" pitchFamily="18" charset="0"/>
              <a:cs typeface="Times New Roman" pitchFamily="18" charset="0"/>
            </a:endParaRPr>
          </a:p>
          <a:p>
            <a:pPr indent="0" algn="ctr">
              <a:buNone/>
            </a:pPr>
            <a:endParaRPr lang="en-US" sz="5400" dirty="0" smtClean="0">
              <a:latin typeface="Times New Roman" pitchFamily="18" charset="0"/>
              <a:cs typeface="Times New Roman" pitchFamily="18" charset="0"/>
            </a:endParaRPr>
          </a:p>
          <a:p>
            <a:pPr indent="0" algn="ctr">
              <a:buNone/>
            </a:pPr>
            <a:r>
              <a:rPr lang="en-US" sz="5400" dirty="0" smtClean="0">
                <a:latin typeface="Times New Roman" pitchFamily="18" charset="0"/>
                <a:cs typeface="Times New Roman" pitchFamily="18" charset="0"/>
              </a:rPr>
              <a:t>Wednesday </a:t>
            </a:r>
            <a:r>
              <a:rPr lang="en-US" sz="5400" dirty="0" smtClean="0">
                <a:latin typeface="Times New Roman" pitchFamily="18" charset="0"/>
                <a:cs typeface="Times New Roman" pitchFamily="18" charset="0"/>
              </a:rPr>
              <a:t>March 7</a:t>
            </a:r>
          </a:p>
          <a:p>
            <a:pPr indent="0" algn="ctr">
              <a:buNone/>
            </a:pPr>
            <a:r>
              <a:rPr lang="en-US" sz="5400" dirty="0" smtClean="0">
                <a:latin typeface="Times New Roman" pitchFamily="18" charset="0"/>
                <a:cs typeface="Times New Roman" pitchFamily="18" charset="0"/>
              </a:rPr>
              <a:t>at 10:15</a:t>
            </a:r>
          </a:p>
          <a:p>
            <a:pPr indent="0" algn="ctr">
              <a:buNone/>
            </a:pPr>
            <a:endParaRPr lang="en-US" sz="1600" dirty="0" smtClean="0">
              <a:latin typeface="Times New Roman" pitchFamily="18" charset="0"/>
              <a:cs typeface="Times New Roman" pitchFamily="18" charset="0"/>
            </a:endParaRPr>
          </a:p>
          <a:p>
            <a:pPr indent="0" algn="ctr">
              <a:buNone/>
            </a:pPr>
            <a:r>
              <a:rPr lang="en-US" dirty="0" smtClean="0">
                <a:latin typeface="Times New Roman" pitchFamily="18" charset="0"/>
                <a:cs typeface="Times New Roman" pitchFamily="18" charset="0"/>
              </a:rPr>
              <a:t>Immediately following first morning session and prior to coffee break</a:t>
            </a:r>
          </a:p>
        </p:txBody>
      </p:sp>
    </p:spTree>
    <p:extLst>
      <p:ext uri="{BB962C8B-B14F-4D97-AF65-F5344CB8AC3E}">
        <p14:creationId xmlns:p14="http://schemas.microsoft.com/office/powerpoint/2010/main" val="25671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Conveners</a:t>
            </a:r>
            <a:endParaRPr lang="en-US" dirty="0"/>
          </a:p>
        </p:txBody>
      </p:sp>
      <p:sp>
        <p:nvSpPr>
          <p:cNvPr id="3" name="TextBox 2"/>
          <p:cNvSpPr txBox="1"/>
          <p:nvPr/>
        </p:nvSpPr>
        <p:spPr>
          <a:xfrm>
            <a:off x="652191" y="976202"/>
            <a:ext cx="7869892" cy="5632310"/>
          </a:xfrm>
          <a:prstGeom prst="rect">
            <a:avLst/>
          </a:prstGeom>
          <a:noFill/>
        </p:spPr>
        <p:txBody>
          <a:bodyPr wrap="square" rtlCol="0">
            <a:spAutoFit/>
          </a:bodyPr>
          <a:lstStyle/>
          <a:p>
            <a:r>
              <a:rPr lang="en-US" sz="2400" b="1" dirty="0" smtClean="0">
                <a:latin typeface="+mj-lt"/>
              </a:rPr>
              <a:t>WG1	Compact Light Sources</a:t>
            </a:r>
            <a:r>
              <a:rPr lang="en-US" sz="2400" dirty="0" smtClean="0">
                <a:latin typeface="+mj-lt"/>
              </a:rPr>
              <a:t>	</a:t>
            </a:r>
          </a:p>
          <a:p>
            <a:r>
              <a:rPr lang="en-US" sz="2400" dirty="0" smtClean="0">
                <a:latin typeface="+mj-lt"/>
              </a:rPr>
              <a:t>		Bill Graves		Andreas Maier</a:t>
            </a:r>
          </a:p>
          <a:p>
            <a:r>
              <a:rPr lang="en-US" sz="2400" b="1" dirty="0" smtClean="0">
                <a:latin typeface="+mj-lt"/>
              </a:rPr>
              <a:t>WG2	ERL Based Light Sources</a:t>
            </a:r>
          </a:p>
          <a:p>
            <a:r>
              <a:rPr lang="en-US" sz="2400" dirty="0" smtClean="0">
                <a:latin typeface="+mj-lt"/>
              </a:rPr>
              <a:t>		Bettina </a:t>
            </a:r>
            <a:r>
              <a:rPr lang="en-US" sz="2400" dirty="0" err="1" smtClean="0">
                <a:latin typeface="+mj-lt"/>
              </a:rPr>
              <a:t>Kuske</a:t>
            </a:r>
            <a:r>
              <a:rPr lang="en-US" sz="2400" dirty="0">
                <a:latin typeface="+mj-lt"/>
              </a:rPr>
              <a:t>	</a:t>
            </a:r>
            <a:r>
              <a:rPr lang="en-US" sz="2400" dirty="0" smtClean="0">
                <a:latin typeface="+mj-lt"/>
              </a:rPr>
              <a:t>	Susan Smith</a:t>
            </a:r>
          </a:p>
          <a:p>
            <a:r>
              <a:rPr lang="en-US" sz="2400" b="1" dirty="0" smtClean="0">
                <a:latin typeface="+mj-lt"/>
              </a:rPr>
              <a:t>WG3	Electron Sources</a:t>
            </a:r>
          </a:p>
          <a:p>
            <a:r>
              <a:rPr lang="en-US" sz="2400" dirty="0">
                <a:latin typeface="+mj-lt"/>
              </a:rPr>
              <a:t>	</a:t>
            </a:r>
            <a:r>
              <a:rPr lang="en-US" sz="2400" dirty="0" smtClean="0">
                <a:latin typeface="+mj-lt"/>
              </a:rPr>
              <a:t>	Carlos Hernandez-Garcia	Thorsten </a:t>
            </a:r>
            <a:r>
              <a:rPr lang="en-US" sz="2400" dirty="0" err="1" smtClean="0">
                <a:latin typeface="+mj-lt"/>
              </a:rPr>
              <a:t>Kamps</a:t>
            </a:r>
            <a:endParaRPr lang="en-US" sz="2400" dirty="0" smtClean="0">
              <a:latin typeface="+mj-lt"/>
            </a:endParaRPr>
          </a:p>
          <a:p>
            <a:r>
              <a:rPr lang="en-US" sz="2400" b="1" dirty="0" smtClean="0">
                <a:latin typeface="+mj-lt"/>
              </a:rPr>
              <a:t>WG4	FEL Based Light Sources</a:t>
            </a:r>
          </a:p>
          <a:p>
            <a:r>
              <a:rPr lang="en-US" sz="2400" dirty="0">
                <a:latin typeface="+mj-lt"/>
              </a:rPr>
              <a:t>	</a:t>
            </a:r>
            <a:r>
              <a:rPr lang="en-US" sz="2400" dirty="0" smtClean="0">
                <a:latin typeface="+mj-lt"/>
              </a:rPr>
              <a:t>	</a:t>
            </a:r>
            <a:r>
              <a:rPr lang="en-US" sz="2400" dirty="0" err="1" smtClean="0">
                <a:latin typeface="+mj-lt"/>
              </a:rPr>
              <a:t>Kwang</a:t>
            </a:r>
            <a:r>
              <a:rPr lang="en-US" sz="2400" dirty="0" smtClean="0">
                <a:latin typeface="+mj-lt"/>
              </a:rPr>
              <a:t>-Je Kim	Tor </a:t>
            </a:r>
            <a:r>
              <a:rPr lang="en-US" sz="2400" dirty="0" err="1" smtClean="0">
                <a:latin typeface="+mj-lt"/>
              </a:rPr>
              <a:t>Raubenheimer</a:t>
            </a:r>
            <a:endParaRPr lang="en-US" sz="2400" dirty="0" smtClean="0">
              <a:latin typeface="+mj-lt"/>
            </a:endParaRPr>
          </a:p>
          <a:p>
            <a:r>
              <a:rPr lang="en-US" sz="2400" b="1" dirty="0" smtClean="0">
                <a:latin typeface="+mj-lt"/>
              </a:rPr>
              <a:t>WG5	Storage Ring Based Light Sources</a:t>
            </a:r>
          </a:p>
          <a:p>
            <a:r>
              <a:rPr lang="en-US" sz="2400" dirty="0">
                <a:latin typeface="+mj-lt"/>
              </a:rPr>
              <a:t>	</a:t>
            </a:r>
            <a:r>
              <a:rPr lang="en-US" sz="2400" dirty="0" smtClean="0">
                <a:latin typeface="+mj-lt"/>
              </a:rPr>
              <a:t>	Ricardo </a:t>
            </a:r>
            <a:r>
              <a:rPr lang="en-US" sz="2400" dirty="0" err="1" smtClean="0">
                <a:latin typeface="+mj-lt"/>
              </a:rPr>
              <a:t>Bartolino</a:t>
            </a:r>
            <a:r>
              <a:rPr lang="en-US" sz="2400" dirty="0" smtClean="0">
                <a:latin typeface="+mj-lt"/>
              </a:rPr>
              <a:t>	Bob </a:t>
            </a:r>
            <a:r>
              <a:rPr lang="en-US" sz="2400" dirty="0" err="1" smtClean="0">
                <a:latin typeface="+mj-lt"/>
              </a:rPr>
              <a:t>Hettel</a:t>
            </a:r>
            <a:endParaRPr lang="en-US" sz="2400" dirty="0" smtClean="0">
              <a:latin typeface="+mj-lt"/>
            </a:endParaRPr>
          </a:p>
          <a:p>
            <a:r>
              <a:rPr lang="en-US" sz="2400" b="1" dirty="0" smtClean="0">
                <a:latin typeface="+mj-lt"/>
              </a:rPr>
              <a:t>WG6	Timing and Diagnostics</a:t>
            </a:r>
          </a:p>
          <a:p>
            <a:r>
              <a:rPr lang="en-US" sz="2400" dirty="0">
                <a:latin typeface="+mj-lt"/>
              </a:rPr>
              <a:t>	</a:t>
            </a:r>
            <a:r>
              <a:rPr lang="en-US" sz="2400" dirty="0" smtClean="0">
                <a:latin typeface="+mj-lt"/>
              </a:rPr>
              <a:t>	Steve Jamison		Franz </a:t>
            </a:r>
            <a:r>
              <a:rPr lang="en-US" sz="2400" dirty="0" err="1" smtClean="0">
                <a:latin typeface="+mj-lt"/>
              </a:rPr>
              <a:t>Kaertner</a:t>
            </a:r>
            <a:endParaRPr lang="en-US" sz="2400" dirty="0" smtClean="0">
              <a:latin typeface="+mj-lt"/>
            </a:endParaRPr>
          </a:p>
          <a:p>
            <a:r>
              <a:rPr lang="en-US" sz="2400" b="1" dirty="0" smtClean="0">
                <a:latin typeface="+mj-lt"/>
              </a:rPr>
              <a:t>WG7	</a:t>
            </a:r>
            <a:r>
              <a:rPr lang="en-US" sz="2400" b="1" dirty="0" err="1" smtClean="0">
                <a:latin typeface="+mj-lt"/>
              </a:rPr>
              <a:t>Undulators</a:t>
            </a:r>
            <a:endParaRPr lang="en-US" sz="2400" b="1" dirty="0" smtClean="0">
              <a:latin typeface="+mj-lt"/>
            </a:endParaRPr>
          </a:p>
          <a:p>
            <a:r>
              <a:rPr lang="en-US" sz="2400" dirty="0">
                <a:latin typeface="+mj-lt"/>
              </a:rPr>
              <a:t>	</a:t>
            </a:r>
            <a:r>
              <a:rPr lang="en-US" sz="2400" dirty="0" smtClean="0">
                <a:latin typeface="+mj-lt"/>
              </a:rPr>
              <a:t>	Heinz-Dieter </a:t>
            </a:r>
            <a:r>
              <a:rPr lang="en-US" sz="2400" dirty="0" err="1" smtClean="0">
                <a:latin typeface="+mj-lt"/>
              </a:rPr>
              <a:t>Nuhn</a:t>
            </a:r>
            <a:r>
              <a:rPr lang="en-US" sz="2400" dirty="0" smtClean="0">
                <a:latin typeface="+mj-lt"/>
              </a:rPr>
              <a:t>	Alexander </a:t>
            </a:r>
            <a:r>
              <a:rPr lang="en-US" sz="2400" dirty="0" err="1" smtClean="0">
                <a:latin typeface="+mj-lt"/>
              </a:rPr>
              <a:t>Temnykh</a:t>
            </a:r>
            <a:endParaRPr lang="en-US" sz="2400" dirty="0" smtClean="0">
              <a:latin typeface="+mj-lt"/>
            </a:endParaRPr>
          </a:p>
          <a:p>
            <a:endParaRPr lang="en-US" sz="2400" dirty="0">
              <a:latin typeface="+mj-lt"/>
            </a:endParaRPr>
          </a:p>
        </p:txBody>
      </p:sp>
    </p:spTree>
    <p:extLst>
      <p:ext uri="{BB962C8B-B14F-4D97-AF65-F5344CB8AC3E}">
        <p14:creationId xmlns:p14="http://schemas.microsoft.com/office/powerpoint/2010/main" val="788407537"/>
      </p:ext>
    </p:extLst>
  </p:cSld>
  <p:clrMapOvr>
    <a:masterClrMapping/>
  </p:clrMapOvr>
</p:sld>
</file>

<file path=ppt/theme/theme1.xml><?xml version="1.0" encoding="utf-8"?>
<a:theme xmlns:a="http://schemas.openxmlformats.org/drawingml/2006/main" name="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JLab_PowerPoint1</Template>
  <TotalTime>13886</TotalTime>
  <Words>446</Words>
  <Application>Microsoft Macintosh PowerPoint</Application>
  <PresentationFormat>On-screen Show (4:3)</PresentationFormat>
  <Paragraphs>86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JLab_PowerPoint1</vt:lpstr>
      <vt:lpstr>Some Logistics</vt:lpstr>
      <vt:lpstr>Your Safety is Our Priority</vt:lpstr>
      <vt:lpstr>Plenary Speakers</vt:lpstr>
      <vt:lpstr>Working Group Speakers</vt:lpstr>
      <vt:lpstr>PowerPoint Presentation</vt:lpstr>
      <vt:lpstr> </vt:lpstr>
      <vt:lpstr>JLab FEL Tour</vt:lpstr>
      <vt:lpstr>FLS Group Photo</vt:lpstr>
      <vt:lpstr>Conveners</vt:lpstr>
      <vt:lpstr>Announcements/Reminders</vt:lpstr>
      <vt:lpstr>CEBAF Center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visit</dc:title>
  <dc:creator>Bob McKeown</dc:creator>
  <cp:lastModifiedBy>Stephen Benson</cp:lastModifiedBy>
  <cp:revision>430</cp:revision>
  <dcterms:created xsi:type="dcterms:W3CDTF">2010-06-03T20:14:14Z</dcterms:created>
  <dcterms:modified xsi:type="dcterms:W3CDTF">2012-03-02T19:04:07Z</dcterms:modified>
</cp:coreProperties>
</file>